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425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291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73" r:id="rId39"/>
    <p:sldId id="4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267" r:id="rId62"/>
    <p:sldId id="496" r:id="rId63"/>
    <p:sldId id="497" r:id="rId64"/>
    <p:sldId id="498" r:id="rId65"/>
    <p:sldId id="499" r:id="rId66"/>
    <p:sldId id="500" r:id="rId67"/>
    <p:sldId id="501" r:id="rId68"/>
    <p:sldId id="502" r:id="rId69"/>
    <p:sldId id="503" r:id="rId70"/>
    <p:sldId id="504" r:id="rId71"/>
    <p:sldId id="505" r:id="rId72"/>
    <p:sldId id="506" r:id="rId73"/>
    <p:sldId id="507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290" r:id="rId82"/>
    <p:sldId id="447" r:id="rId83"/>
    <p:sldId id="448" r:id="rId84"/>
    <p:sldId id="449" r:id="rId85"/>
    <p:sldId id="450" r:id="rId86"/>
    <p:sldId id="451" r:id="rId87"/>
    <p:sldId id="452" r:id="rId88"/>
    <p:sldId id="453" r:id="rId89"/>
    <p:sldId id="454" r:id="rId90"/>
    <p:sldId id="455" r:id="rId91"/>
    <p:sldId id="424" r:id="rId92"/>
    <p:sldId id="423" r:id="rId93"/>
    <p:sldId id="326" r:id="rId94"/>
    <p:sldId id="327" r:id="rId95"/>
    <p:sldId id="328" r:id="rId96"/>
    <p:sldId id="329" r:id="rId97"/>
    <p:sldId id="330" r:id="rId98"/>
    <p:sldId id="331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14" y="-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75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5888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049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650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493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812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36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444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xmlns="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xmlns="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xmlns="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xmlns="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xmlns="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xmlns="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xmlns="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xmlns="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xmlns="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tif"/><Relationship Id="rId4" Type="http://schemas.openxmlformats.org/officeDocument/2006/relationships/image" Target="../media/image49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1498597"/>
            <a:ext cx="829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4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-3285"/>
            <a:ext cx="8125690" cy="686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2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07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82"/>
            <a:ext cx="8181975" cy="6334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18" y="461448"/>
            <a:ext cx="7239000" cy="94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118" y="1529019"/>
            <a:ext cx="68580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3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36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48" y="67833"/>
            <a:ext cx="8012663" cy="6011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257" y="244432"/>
            <a:ext cx="7972425" cy="619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257" y="1144930"/>
            <a:ext cx="8077200" cy="5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238" y="2007328"/>
            <a:ext cx="9296400" cy="876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257" y="2740303"/>
            <a:ext cx="79438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80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18" y="421674"/>
            <a:ext cx="7648575" cy="5981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855" y="232204"/>
            <a:ext cx="7467600" cy="704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6" y="1793279"/>
            <a:ext cx="7534275" cy="438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43" y="304413"/>
            <a:ext cx="8858250" cy="695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3" y="1141262"/>
            <a:ext cx="8915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15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02" y="579094"/>
            <a:ext cx="8572500" cy="54197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46422" y="1334530"/>
            <a:ext cx="2306594" cy="4530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19" y="1292311"/>
            <a:ext cx="7610475" cy="495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716" y="1787611"/>
            <a:ext cx="1600200" cy="523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825" y="3432693"/>
            <a:ext cx="8639175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419" y="4117335"/>
            <a:ext cx="8905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4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154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366712"/>
            <a:ext cx="8267700" cy="61245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35290" y="1483567"/>
            <a:ext cx="4316869" cy="1007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7" y="771757"/>
            <a:ext cx="6438900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7" y="1483567"/>
            <a:ext cx="3095625" cy="657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558" y="333607"/>
            <a:ext cx="7610475" cy="495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455" y="828907"/>
            <a:ext cx="1600200" cy="5238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752159" y="1483567"/>
            <a:ext cx="2597114" cy="1007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173;g7c553259d1_0_81"/>
          <p:cNvSpPr/>
          <p:nvPr/>
        </p:nvSpPr>
        <p:spPr>
          <a:xfrm>
            <a:off x="3114758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" y="2628889"/>
            <a:ext cx="9296400" cy="723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077" y="3488336"/>
            <a:ext cx="3933825" cy="9048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397" y="4528758"/>
            <a:ext cx="7459629" cy="838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4395" y="5476685"/>
            <a:ext cx="39338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0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0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46" y="386946"/>
            <a:ext cx="7334250" cy="5791200"/>
          </a:xfrm>
          <a:prstGeom prst="rect">
            <a:avLst/>
          </a:prstGeom>
        </p:spPr>
      </p:pic>
      <p:sp>
        <p:nvSpPr>
          <p:cNvPr id="5" name="Google Shape;173;g7c553259d1_0_81"/>
          <p:cNvSpPr/>
          <p:nvPr/>
        </p:nvSpPr>
        <p:spPr>
          <a:xfrm>
            <a:off x="5242137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2" y="694089"/>
            <a:ext cx="9810750" cy="904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1" y="1818189"/>
            <a:ext cx="4257675" cy="70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556" y="1554503"/>
            <a:ext cx="6803766" cy="968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50" y="2480239"/>
            <a:ext cx="42576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46" y="386946"/>
            <a:ext cx="7334250" cy="5791200"/>
          </a:xfrm>
          <a:prstGeom prst="rect">
            <a:avLst/>
          </a:prstGeom>
        </p:spPr>
      </p:pic>
      <p:sp>
        <p:nvSpPr>
          <p:cNvPr id="5" name="Google Shape;173;g7c553259d1_0_81"/>
          <p:cNvSpPr/>
          <p:nvPr/>
        </p:nvSpPr>
        <p:spPr>
          <a:xfrm>
            <a:off x="7341524" y="29579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32449" y="3629608"/>
            <a:ext cx="1129004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66727" y="3629608"/>
            <a:ext cx="4851918" cy="7371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3" y="999039"/>
            <a:ext cx="9782175" cy="819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33" y="1902292"/>
            <a:ext cx="4191000" cy="485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254" y="2107708"/>
            <a:ext cx="6021355" cy="8502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02" y="3143833"/>
            <a:ext cx="4191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상단에 이미지와 카테고리명이 들어가며 카테고리 클릭 시 이름은 붉은색으로 변경 되며 하단에 컨텐츠 출력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하단 제품은 대표이미지와 대여기간,     금액 등 기본적인 정보 노출 </a:t>
                      </a:r>
                    </a:p>
                    <a:p>
                      <a:pPr algn="l">
                        <a:defRPr sz="1500"/>
                      </a:pPr>
                      <a:r>
                        <a:t>이미지나 텍스트 클릭 시 상세 페이지로 전환.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14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</a:rPr>
                        <a:t>화면코드</a:t>
                      </a: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</a:rPr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카테고리별</a:t>
                      </a:r>
                      <a:r>
                        <a:rPr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컨텐츠</a:t>
                      </a:r>
                      <a:endParaRPr sz="13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63540" y="2282456"/>
            <a:ext cx="7355230" cy="4251230"/>
            <a:chOff x="463540" y="2282456"/>
            <a:chExt cx="7355230" cy="4251230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38" y="2370432"/>
              <a:ext cx="1548509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2342" y="2370432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6540" y="2321741"/>
              <a:ext cx="206853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38394" y="2282456"/>
              <a:ext cx="1548509" cy="1270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540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0144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04343" y="4458041"/>
              <a:ext cx="2068532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3042" y="4439244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2020 맥북프로"/>
            <p:cNvSpPr txBox="1"/>
            <p:nvPr/>
          </p:nvSpPr>
          <p:spPr>
            <a:xfrm>
              <a:off x="551151" y="3677575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 dirty="0"/>
                <a:t>2020 </a:t>
              </a:r>
              <a:r>
                <a:rPr sz="1200" dirty="0" err="1"/>
                <a:t>맥북프로</a:t>
              </a:r>
              <a:endParaRPr sz="1200" dirty="0"/>
            </a:p>
          </p:txBody>
        </p:sp>
        <p:sp>
          <p:nvSpPr>
            <p:cNvPr id="139" name="대여기간 6/12까지…"/>
            <p:cNvSpPr txBox="1"/>
            <p:nvPr/>
          </p:nvSpPr>
          <p:spPr>
            <a:xfrm>
              <a:off x="565422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0" name="2019 아이맥"/>
            <p:cNvSpPr txBox="1"/>
            <p:nvPr/>
          </p:nvSpPr>
          <p:spPr>
            <a:xfrm>
              <a:off x="2411284" y="3677575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2019 아이맥</a:t>
              </a:r>
            </a:p>
          </p:txBody>
        </p:sp>
        <p:sp>
          <p:nvSpPr>
            <p:cNvPr id="141" name="대여기간 6/12까지…"/>
            <p:cNvSpPr txBox="1"/>
            <p:nvPr/>
          </p:nvSpPr>
          <p:spPr>
            <a:xfrm>
              <a:off x="2424393" y="4018260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2" name="2020 아이패드"/>
            <p:cNvSpPr txBox="1"/>
            <p:nvPr/>
          </p:nvSpPr>
          <p:spPr>
            <a:xfrm>
              <a:off x="4367898" y="3677575"/>
              <a:ext cx="1493098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아이패드</a:t>
              </a:r>
            </a:p>
          </p:txBody>
        </p:sp>
        <p:sp>
          <p:nvSpPr>
            <p:cNvPr id="143" name="대여기간 6/12까지…"/>
            <p:cNvSpPr txBox="1"/>
            <p:nvPr/>
          </p:nvSpPr>
          <p:spPr>
            <a:xfrm>
              <a:off x="4382169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4" name="2018 맥미니"/>
            <p:cNvSpPr txBox="1"/>
            <p:nvPr/>
          </p:nvSpPr>
          <p:spPr>
            <a:xfrm>
              <a:off x="6325673" y="3606663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2018 맥미니</a:t>
              </a:r>
            </a:p>
          </p:txBody>
        </p:sp>
        <p:sp>
          <p:nvSpPr>
            <p:cNvPr id="145" name="대여기간 6/12까지…"/>
            <p:cNvSpPr txBox="1"/>
            <p:nvPr/>
          </p:nvSpPr>
          <p:spPr>
            <a:xfrm>
              <a:off x="6339945" y="3962806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6" name="2020 맥북프로"/>
            <p:cNvSpPr txBox="1"/>
            <p:nvPr/>
          </p:nvSpPr>
          <p:spPr>
            <a:xfrm>
              <a:off x="513840" y="5715880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7" name="대여기간 6/12까지…"/>
            <p:cNvSpPr txBox="1"/>
            <p:nvPr/>
          </p:nvSpPr>
          <p:spPr>
            <a:xfrm>
              <a:off x="528111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8" name="2020 맥북프로"/>
            <p:cNvSpPr txBox="1"/>
            <p:nvPr/>
          </p:nvSpPr>
          <p:spPr>
            <a:xfrm>
              <a:off x="2372809" y="5700424"/>
              <a:ext cx="1493099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9" name="대여기간 6/12까지…"/>
            <p:cNvSpPr txBox="1"/>
            <p:nvPr/>
          </p:nvSpPr>
          <p:spPr>
            <a:xfrm>
              <a:off x="2387082" y="6056567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0" name="2020 맥북프로"/>
            <p:cNvSpPr txBox="1"/>
            <p:nvPr/>
          </p:nvSpPr>
          <p:spPr>
            <a:xfrm>
              <a:off x="4330586" y="571588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1" name="대여기간 6/12까지…"/>
            <p:cNvSpPr txBox="1"/>
            <p:nvPr/>
          </p:nvSpPr>
          <p:spPr>
            <a:xfrm>
              <a:off x="4344857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2" name="2020 맥북프로"/>
            <p:cNvSpPr txBox="1"/>
            <p:nvPr/>
          </p:nvSpPr>
          <p:spPr>
            <a:xfrm>
              <a:off x="6288363" y="564497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3" name="대여기간 6/12까지…"/>
            <p:cNvSpPr txBox="1"/>
            <p:nvPr/>
          </p:nvSpPr>
          <p:spPr>
            <a:xfrm>
              <a:off x="6302634" y="6001113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</p:grpSp>
      <p:grpSp>
        <p:nvGrpSpPr>
          <p:cNvPr id="159" name="Google Shape;173;g7c553259d1_0_81"/>
          <p:cNvGrpSpPr/>
          <p:nvPr/>
        </p:nvGrpSpPr>
        <p:grpSpPr>
          <a:xfrm>
            <a:off x="430061" y="2658663"/>
            <a:ext cx="302704" cy="370799"/>
            <a:chOff x="0" y="-1"/>
            <a:chExt cx="302702" cy="370798"/>
          </a:xfrm>
        </p:grpSpPr>
        <p:sp>
          <p:nvSpPr>
            <p:cNvPr id="15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0" y="1427295"/>
            <a:ext cx="7215612" cy="69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6" name="Google Shape;173;g7c553259d1_0_81"/>
          <p:cNvGrpSpPr/>
          <p:nvPr/>
        </p:nvGrpSpPr>
        <p:grpSpPr>
          <a:xfrm>
            <a:off x="278709" y="1287817"/>
            <a:ext cx="302704" cy="370799"/>
            <a:chOff x="0" y="-1"/>
            <a:chExt cx="302702" cy="370798"/>
          </a:xfrm>
        </p:grpSpPr>
        <p:sp>
          <p:nvSpPr>
            <p:cNvPr id="1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706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729" y="150019"/>
            <a:ext cx="3981450" cy="295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729" y="468120"/>
            <a:ext cx="3981450" cy="1630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490" y="3695106"/>
            <a:ext cx="9144000" cy="885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364" y="4586287"/>
            <a:ext cx="98488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22376"/>
            <a:ext cx="12192000" cy="48833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076" y="3184310"/>
            <a:ext cx="4695825" cy="390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701" y="3615638"/>
            <a:ext cx="5791200" cy="752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520" y="4402871"/>
            <a:ext cx="6282381" cy="9215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260" y="5359218"/>
            <a:ext cx="7763415" cy="3559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875" y="5715199"/>
            <a:ext cx="4114800" cy="466725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6300000">
            <a:off x="9630675" y="2596339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79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752" y="3100773"/>
            <a:ext cx="5421399" cy="406441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7068065" y="3575222"/>
            <a:ext cx="840259" cy="85673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777" y="4828606"/>
            <a:ext cx="5264627" cy="576648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19800000">
            <a:off x="6595285" y="5235028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86131" y="5528628"/>
            <a:ext cx="3616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후기는 </a:t>
            </a:r>
            <a:r>
              <a:rPr lang="ko-KR" altLang="en-US" dirty="0" err="1" smtClean="0"/>
              <a:t>렌탈고객만</a:t>
            </a:r>
            <a:r>
              <a:rPr lang="ko-KR" altLang="en-US" dirty="0" smtClean="0"/>
              <a:t> 작성할 수 있기 때문에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구문 대신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구문을 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3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014412"/>
            <a:ext cx="6734175" cy="4829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776" y="687473"/>
            <a:ext cx="4029075" cy="2352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087" y="3910914"/>
            <a:ext cx="2009775" cy="914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5" y="3040148"/>
            <a:ext cx="5401576" cy="7992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5" y="3939489"/>
            <a:ext cx="6476999" cy="428625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9800000">
            <a:off x="4058031" y="4448341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95999" y="3439754"/>
            <a:ext cx="281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처리중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defaul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04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79" y="624659"/>
            <a:ext cx="9858375" cy="4838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410" y="1334787"/>
            <a:ext cx="4102741" cy="322073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9388581" y="1000779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21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79" y="624659"/>
            <a:ext cx="9858375" cy="48387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684" y="966530"/>
            <a:ext cx="7515225" cy="295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684" y="1348431"/>
            <a:ext cx="3990975" cy="1409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050" y="2591571"/>
            <a:ext cx="3695700" cy="5334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8210569" y="541274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9254309" y="2082930"/>
            <a:ext cx="457199" cy="50864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157951089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420020896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375290"/>
              </p:ext>
            </p:extLst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204367"/>
              </p:ext>
            </p:extLst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222001"/>
              </p:ext>
            </p:extLst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A69A7213-2ABC-427E-911C-53CE6AF76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78174"/>
              </p:ext>
            </p:extLst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14852"/>
              </p:ext>
            </p:extLst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877687"/>
              </p:ext>
            </p:extLst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02519"/>
              </p:ext>
            </p:extLst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659F9661-A9AD-4E09-BA4A-59A03295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552960"/>
              </p:ext>
            </p:extLst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08115"/>
              </p:ext>
            </p:extLst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552637"/>
              </p:ext>
            </p:extLst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90717"/>
              </p:ext>
            </p:extLst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9306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12718163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9879810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9C1D8195-390B-4697-9AAF-669837E32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987917"/>
              </p:ext>
            </p:extLst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0B59C8F3-7A45-40E7-9F6F-A280B375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745613"/>
              </p:ext>
            </p:extLst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57E60B41-DD47-4A4B-82FF-F0B7AEF7E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64739"/>
              </p:ext>
            </p:extLst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xmlns="" id="{6AF92742-DDED-40F3-A4EB-D1B670C8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551921"/>
              </p:ext>
            </p:extLst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BEFC6DE6-3EF0-4516-BFBF-3A062861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66031"/>
              </p:ext>
            </p:extLst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E30D426F-2EC1-4D98-8045-54797642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859791"/>
              </p:ext>
            </p:extLst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129074EE-ABF1-4EF6-A03C-DAADB1BFF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541429"/>
              </p:ext>
            </p:extLst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74C9B8DE-F2F0-43E6-9660-23534455F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108085"/>
              </p:ext>
            </p:extLst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FA4C0D83-012D-4878-9F4C-AD00B90AC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14509"/>
              </p:ext>
            </p:extLst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0C0F0D59-1BA2-444D-BAFD-F57A66743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823"/>
              </p:ext>
            </p:extLst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:a16="http://schemas.microsoft.com/office/drawing/2014/main" xmlns="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283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27954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351" y="5124091"/>
            <a:ext cx="60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**</a:t>
            </a:r>
            <a:r>
              <a:rPr lang="ko-KR" altLang="en-US" smtClean="0"/>
              <a:t>에스크로</a:t>
            </a:r>
            <a:r>
              <a:rPr lang="en-US" altLang="ko-KR" dirty="0" smtClean="0"/>
              <a:t>(escrow)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상거래 시에</a:t>
            </a:r>
            <a:r>
              <a:rPr lang="en-US" altLang="ko-KR" dirty="0"/>
              <a:t>, </a:t>
            </a:r>
            <a:r>
              <a:rPr lang="ko-KR" altLang="en-US" dirty="0" err="1"/>
              <a:t>판매자와</a:t>
            </a:r>
            <a:r>
              <a:rPr lang="ko-KR" altLang="en-US" dirty="0"/>
              <a:t> 구매자의 사이에 신뢰할 수 있는 중립적인 제삼자가 중개하여 금전 또는 물품을 거래를 하도록 하는 것</a:t>
            </a:r>
            <a:r>
              <a:rPr lang="en-US" altLang="ko-KR" dirty="0"/>
              <a:t>, </a:t>
            </a:r>
            <a:r>
              <a:rPr lang="ko-KR" altLang="en-US" dirty="0"/>
              <a:t>또는 그러한 서비스를 말한다</a:t>
            </a:r>
            <a:r>
              <a:rPr lang="en-US" altLang="ko-KR" dirty="0"/>
              <a:t>. </a:t>
            </a:r>
            <a:r>
              <a:rPr lang="ko-KR" altLang="en-US" dirty="0"/>
              <a:t>거래의 안전성을 확보하기 위해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73" y="235055"/>
            <a:ext cx="7512908" cy="38742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73" y="4348332"/>
            <a:ext cx="7512908" cy="1093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24" y="5577491"/>
            <a:ext cx="10750378" cy="3271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058" y="6040269"/>
            <a:ext cx="8605820" cy="7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57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94059573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52878008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:a16="http://schemas.microsoft.com/office/drawing/2014/main" xmlns="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:a16="http://schemas.microsoft.com/office/drawing/2014/main" xmlns="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33846"/>
              </p:ext>
            </p:extLst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090333"/>
              </p:ext>
            </p:extLst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4510"/>
              </p:ext>
            </p:extLst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570878"/>
              </p:ext>
            </p:extLst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58690"/>
              </p:ext>
            </p:extLst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15ED9EDB-CF0A-4E59-BA0D-1BE8CBB49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30480"/>
              </p:ext>
            </p:extLst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:a16="http://schemas.microsoft.com/office/drawing/2014/main" xmlns="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:a16="http://schemas.microsoft.com/office/drawing/2014/main" xmlns="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:a16="http://schemas.microsoft.com/office/drawing/2014/main" xmlns="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590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67" y="128344"/>
            <a:ext cx="9051650" cy="491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48" y="5475183"/>
            <a:ext cx="5919333" cy="2378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54" y="5805129"/>
            <a:ext cx="9801881" cy="8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69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77229531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08441220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18418"/>
              </p:ext>
            </p:extLst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53517"/>
              </p:ext>
            </p:extLst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xmlns="" id="{40FB2DB6-A515-4915-A8A9-7E513800D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12665"/>
              </p:ext>
            </p:extLst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xmlns="" id="{612214B3-67AB-4F9C-8335-09C141ED6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14018"/>
              </p:ext>
            </p:extLst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C70A04D7-E27B-4E46-B6D4-2D6F40CC3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456310"/>
              </p:ext>
            </p:extLst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528937"/>
              </p:ext>
            </p:extLst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82230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37" y="214184"/>
            <a:ext cx="8267127" cy="4650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42" y="5306239"/>
            <a:ext cx="7242279" cy="215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765" y="5623146"/>
            <a:ext cx="186716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0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44" y="296563"/>
            <a:ext cx="8446402" cy="4566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57" y="5163432"/>
            <a:ext cx="9288171" cy="238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071" y="5627910"/>
            <a:ext cx="276263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56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340676901"/>
              </p:ext>
            </p:extLst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6765212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34068"/>
              </p:ext>
            </p:extLst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344551"/>
              </p:ext>
            </p:extLst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230449"/>
              </p:ext>
            </p:extLst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4476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250209"/>
            <a:ext cx="8732108" cy="4744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81" y="5519847"/>
            <a:ext cx="10040751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16" y="5912297"/>
            <a:ext cx="9292280" cy="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7337872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228631581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0C399127-1547-4622-BA81-940726092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288616"/>
              </p:ext>
            </p:extLst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:a16="http://schemas.microsoft.com/office/drawing/2014/main" xmlns="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5022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91" y="263611"/>
            <a:ext cx="8044557" cy="43578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425" y="4823807"/>
            <a:ext cx="5811061" cy="2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25" y="5240964"/>
            <a:ext cx="490606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9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94837805"/>
              </p:ext>
            </p:extLst>
          </p:nvPr>
        </p:nvGraphicFramePr>
        <p:xfrm>
          <a:off x="8509686" y="1289960"/>
          <a:ext cx="3491813" cy="537891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키워드 검색시 해당 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개인정보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가입일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 등 개인정보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상품목록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숫자 표시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리스트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등급 변경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5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정상전환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쿠폰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버튼 클릭시 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쿠폰 리스트 팝업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1891574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91201494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457202" y="1608932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회원 정보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045490"/>
              </p:ext>
            </p:extLst>
          </p:nvPr>
        </p:nvGraphicFramePr>
        <p:xfrm>
          <a:off x="577260" y="2335102"/>
          <a:ext cx="7177556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411068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87767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810735">
                  <a:extLst>
                    <a:ext uri="{9D8B030D-6E8A-4147-A177-3AD203B41FA5}">
                      <a16:colId xmlns:a16="http://schemas.microsoft.com/office/drawing/2014/main" xmlns="" val="3426955751"/>
                    </a:ext>
                  </a:extLst>
                </a:gridCol>
                <a:gridCol w="810735">
                  <a:extLst>
                    <a:ext uri="{9D8B030D-6E8A-4147-A177-3AD203B41FA5}">
                      <a16:colId xmlns:a16="http://schemas.microsoft.com/office/drawing/2014/main" xmlns="" val="152222060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61602"/>
              </p:ext>
            </p:extLst>
          </p:nvPr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56177"/>
              </p:ext>
            </p:extLst>
          </p:nvPr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92294"/>
              </p:ext>
            </p:extLst>
          </p:nvPr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67758"/>
              </p:ext>
            </p:extLst>
          </p:nvPr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051773"/>
              </p:ext>
            </p:extLst>
          </p:nvPr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415547"/>
              </p:ext>
            </p:extLst>
          </p:nvPr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93544"/>
              </p:ext>
            </p:extLst>
          </p:nvPr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53860"/>
              </p:ext>
            </p:extLst>
          </p:nvPr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06197"/>
              </p:ext>
            </p:extLst>
          </p:nvPr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863585"/>
              </p:ext>
            </p:extLst>
          </p:nvPr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928504"/>
              </p:ext>
            </p:extLst>
          </p:nvPr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18212"/>
              </p:ext>
            </p:extLst>
          </p:nvPr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93312"/>
              </p:ext>
            </p:extLst>
          </p:nvPr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07381"/>
              </p:ext>
            </p:extLst>
          </p:nvPr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3" name="Table 4">
            <a:extLst>
              <a:ext uri="{FF2B5EF4-FFF2-40B4-BE49-F238E27FC236}">
                <a16:creationId xmlns:a16="http://schemas.microsoft.com/office/drawing/2014/main" xmlns="" id="{E8DA82EE-D39A-4102-A5ED-02585A10E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79265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42" name="Google Shape;173;g7c553259d1_0_81">
            <a:extLst>
              <a:ext uri="{FF2B5EF4-FFF2-40B4-BE49-F238E27FC236}">
                <a16:creationId xmlns:a16="http://schemas.microsoft.com/office/drawing/2014/main" xmlns="" id="{E072B2D2-2293-49E7-A191-71485C34A82F}"/>
              </a:ext>
            </a:extLst>
          </p:cNvPr>
          <p:cNvSpPr/>
          <p:nvPr/>
        </p:nvSpPr>
        <p:spPr>
          <a:xfrm>
            <a:off x="5672806" y="19294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A071C0AD-04F5-4FE3-B8A2-E67A872CD1E0}"/>
              </a:ext>
            </a:extLst>
          </p:cNvPr>
          <p:cNvSpPr/>
          <p:nvPr/>
        </p:nvSpPr>
        <p:spPr>
          <a:xfrm>
            <a:off x="2486388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:a16="http://schemas.microsoft.com/office/drawing/2014/main" xmlns="" id="{C7323A0C-50DC-4FFA-85BA-6A7DFFBCF633}"/>
              </a:ext>
            </a:extLst>
          </p:cNvPr>
          <p:cNvSpPr/>
          <p:nvPr/>
        </p:nvSpPr>
        <p:spPr>
          <a:xfrm>
            <a:off x="3762913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73;g7c553259d1_0_81">
            <a:extLst>
              <a:ext uri="{FF2B5EF4-FFF2-40B4-BE49-F238E27FC236}">
                <a16:creationId xmlns:a16="http://schemas.microsoft.com/office/drawing/2014/main" xmlns="" id="{0A539492-3A6A-4D76-AA76-4D3AF6986DCD}"/>
              </a:ext>
            </a:extLst>
          </p:cNvPr>
          <p:cNvSpPr/>
          <p:nvPr/>
        </p:nvSpPr>
        <p:spPr>
          <a:xfrm>
            <a:off x="4619989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3;g7c553259d1_0_81">
            <a:extLst>
              <a:ext uri="{FF2B5EF4-FFF2-40B4-BE49-F238E27FC236}">
                <a16:creationId xmlns:a16="http://schemas.microsoft.com/office/drawing/2014/main" xmlns="" id="{E6D68F75-9E5A-49DC-B7E1-370686627CA5}"/>
              </a:ext>
            </a:extLst>
          </p:cNvPr>
          <p:cNvSpPr/>
          <p:nvPr/>
        </p:nvSpPr>
        <p:spPr>
          <a:xfrm>
            <a:off x="5384641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173;g7c553259d1_0_81">
            <a:extLst>
              <a:ext uri="{FF2B5EF4-FFF2-40B4-BE49-F238E27FC236}">
                <a16:creationId xmlns:a16="http://schemas.microsoft.com/office/drawing/2014/main" xmlns="" id="{C41E0A7E-5C69-4EDC-9F7E-1F09E64678B4}"/>
              </a:ext>
            </a:extLst>
          </p:cNvPr>
          <p:cNvSpPr/>
          <p:nvPr/>
        </p:nvSpPr>
        <p:spPr>
          <a:xfrm>
            <a:off x="6090367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3602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19" y="148280"/>
            <a:ext cx="8918833" cy="5016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24" y="5577491"/>
            <a:ext cx="10750378" cy="3271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58" y="6040269"/>
            <a:ext cx="8605820" cy="7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88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41268842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제공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사용 버튼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둘중 하나만 선택 가능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글제목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클릭시 해당 상품 페이지로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58169351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15542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:a16="http://schemas.microsoft.com/office/drawing/2014/main" xmlns="" id="{846B58C4-5B0F-481A-8F9F-4B91DFB01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71706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:a16="http://schemas.microsoft.com/office/drawing/2014/main" xmlns="" id="{C29FEE48-2818-4E2E-A544-6E909094202B}"/>
              </a:ext>
            </a:extLst>
          </p:cNvPr>
          <p:cNvSpPr/>
          <p:nvPr/>
        </p:nvSpPr>
        <p:spPr>
          <a:xfrm>
            <a:off x="131601" y="1302543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DE69B9A-037F-4552-B8FE-643A09783521}"/>
              </a:ext>
            </a:extLst>
          </p:cNvPr>
          <p:cNvGrpSpPr/>
          <p:nvPr/>
        </p:nvGrpSpPr>
        <p:grpSpPr>
          <a:xfrm>
            <a:off x="1126983" y="3275528"/>
            <a:ext cx="140732" cy="140732"/>
            <a:chOff x="2661920" y="3667884"/>
            <a:chExt cx="301670" cy="3016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12AF56CA-3D8A-41E1-93C6-DF0825D7A34F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A29A7E33-7C29-4498-8F97-A1EF59356C63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39">
            <a:extLst>
              <a:ext uri="{FF2B5EF4-FFF2-40B4-BE49-F238E27FC236}">
                <a16:creationId xmlns:a16="http://schemas.microsoft.com/office/drawing/2014/main" xmlns="" id="{D94076E1-5DDD-45B8-8863-F00D19A5ECDC}"/>
              </a:ext>
            </a:extLst>
          </p:cNvPr>
          <p:cNvSpPr/>
          <p:nvPr/>
        </p:nvSpPr>
        <p:spPr>
          <a:xfrm>
            <a:off x="819034" y="2503301"/>
            <a:ext cx="6536806" cy="35188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상품목록</a:t>
            </a: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</a:p>
          <a:p>
            <a:pPr>
              <a:defRPr sz="1500"/>
            </a:pPr>
            <a:r>
              <a:rPr lang="en-US" altLang="ko-KR" sz="1200" dirty="0"/>
              <a:t>        </a:t>
            </a:r>
            <a:r>
              <a:rPr lang="ko-KR" altLang="en-US" sz="1200" dirty="0"/>
              <a:t>제공      사용</a:t>
            </a:r>
            <a:endParaRPr lang="en-US" altLang="ko-KR" sz="1200" dirty="0"/>
          </a:p>
          <a:p>
            <a:pPr>
              <a:defRPr sz="1500"/>
            </a:pPr>
            <a:endParaRPr lang="en-US" altLang="ko-KR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F4830948-D16D-464F-A30D-7D739C07C159}"/>
              </a:ext>
            </a:extLst>
          </p:cNvPr>
          <p:cNvSpPr/>
          <p:nvPr/>
        </p:nvSpPr>
        <p:spPr>
          <a:xfrm>
            <a:off x="1771686" y="3263965"/>
            <a:ext cx="140732" cy="1407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Table 2">
            <a:extLst>
              <a:ext uri="{FF2B5EF4-FFF2-40B4-BE49-F238E27FC236}">
                <a16:creationId xmlns:a16="http://schemas.microsoft.com/office/drawing/2014/main" xmlns="" id="{F8A98F5A-FADD-4C50-A9CF-186F1A8BD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77804"/>
              </p:ext>
            </p:extLst>
          </p:nvPr>
        </p:nvGraphicFramePr>
        <p:xfrm>
          <a:off x="1084025" y="3840487"/>
          <a:ext cx="6016310" cy="127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095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783840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95937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</a:tblGrid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거래상태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30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공기청정기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미세먼지를 대비해 공기청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쓰던 아이폰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남성자켓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면접용 자켓만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반납중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883A17EC-269C-4FE5-9D39-4150E7703F2E}"/>
              </a:ext>
            </a:extLst>
          </p:cNvPr>
          <p:cNvGrpSpPr/>
          <p:nvPr/>
        </p:nvGrpSpPr>
        <p:grpSpPr>
          <a:xfrm>
            <a:off x="1084025" y="3263965"/>
            <a:ext cx="140732" cy="140732"/>
            <a:chOff x="2661920" y="3667884"/>
            <a:chExt cx="301670" cy="30167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D11DDAE2-72D6-42C1-B891-E70BAE58E03E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B8B6955-CD4A-46E1-AD68-EBC8AD1D4655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916FBDB3-F6C5-44A0-819F-434DC2AB3EDD}"/>
              </a:ext>
            </a:extLst>
          </p:cNvPr>
          <p:cNvSpPr/>
          <p:nvPr/>
        </p:nvSpPr>
        <p:spPr>
          <a:xfrm>
            <a:off x="2307997" y="3136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:a16="http://schemas.microsoft.com/office/drawing/2014/main" xmlns="" id="{B4989413-243D-4ABA-9EE4-F23431D60867}"/>
              </a:ext>
            </a:extLst>
          </p:cNvPr>
          <p:cNvSpPr/>
          <p:nvPr/>
        </p:nvSpPr>
        <p:spPr>
          <a:xfrm>
            <a:off x="4829667" y="410692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5052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94" y="107092"/>
            <a:ext cx="8992629" cy="50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98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30679225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sz="1200" dirty="0"/>
                        <a:t>클릭시 등급리스트 드롭다운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18250726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등급변경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994126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:a16="http://schemas.microsoft.com/office/drawing/2014/main" xmlns="" id="{462CB2BF-7A21-4FC6-80E0-AE139F9BB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30768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:a16="http://schemas.microsoft.com/office/drawing/2014/main" xmlns="" id="{0F306A4F-9ABC-4492-B9AB-25E57F045B98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1C5D1C7-CDB5-431B-8FAD-EB4F246D49DA}"/>
              </a:ext>
            </a:extLst>
          </p:cNvPr>
          <p:cNvGrpSpPr/>
          <p:nvPr/>
        </p:nvGrpSpPr>
        <p:grpSpPr>
          <a:xfrm>
            <a:off x="2105229" y="2954232"/>
            <a:ext cx="3514276" cy="2158244"/>
            <a:chOff x="1968258" y="2563736"/>
            <a:chExt cx="3514276" cy="2158244"/>
          </a:xfrm>
        </p:grpSpPr>
        <p:sp>
          <p:nvSpPr>
            <p:cNvPr id="42" name="직사각형 39">
              <a:extLst>
                <a:ext uri="{FF2B5EF4-FFF2-40B4-BE49-F238E27FC236}">
                  <a16:creationId xmlns:a16="http://schemas.microsoft.com/office/drawing/2014/main" xmlns="" id="{D94076E1-5DDD-45B8-8863-F00D19A5ECDC}"/>
                </a:ext>
              </a:extLst>
            </p:cNvPr>
            <p:cNvSpPr/>
            <p:nvPr/>
          </p:nvSpPr>
          <p:spPr>
            <a:xfrm>
              <a:off x="1968258" y="2563736"/>
              <a:ext cx="3514276" cy="21582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t"/>
            <a:lstStyle/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r>
                <a:rPr lang="en-US" altLang="ko-KR" dirty="0"/>
                <a:t>    </a:t>
              </a:r>
              <a:r>
                <a:rPr lang="ko-KR" altLang="en-US" dirty="0"/>
                <a:t>회원 등급 변경</a:t>
              </a: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</p:txBody>
        </p:sp>
        <p:sp>
          <p:nvSpPr>
            <p:cNvPr id="46" name="직사각형 39">
              <a:extLst>
                <a:ext uri="{FF2B5EF4-FFF2-40B4-BE49-F238E27FC236}">
                  <a16:creationId xmlns:a16="http://schemas.microsoft.com/office/drawing/2014/main" xmlns="" id="{CDCD09DB-21E6-4C6B-8966-DAA5B1359E5F}"/>
                </a:ext>
              </a:extLst>
            </p:cNvPr>
            <p:cNvSpPr/>
            <p:nvPr/>
          </p:nvSpPr>
          <p:spPr>
            <a:xfrm>
              <a:off x="2882619" y="3566314"/>
              <a:ext cx="1689381" cy="30167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ko-KR" altLang="en-US" sz="1200" dirty="0"/>
                <a:t>  등급 선택</a:t>
              </a:r>
              <a:endParaRPr lang="en-US" altLang="ko-KR" sz="1200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xmlns="" id="{DE81C5CA-E2C1-4E35-9B92-1264128262AF}"/>
                </a:ext>
              </a:extLst>
            </p:cNvPr>
            <p:cNvSpPr/>
            <p:nvPr/>
          </p:nvSpPr>
          <p:spPr>
            <a:xfrm rot="10800000">
              <a:off x="4307171" y="3642858"/>
              <a:ext cx="166085" cy="1453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Google Shape;173;g7c553259d1_0_81">
            <a:extLst>
              <a:ext uri="{FF2B5EF4-FFF2-40B4-BE49-F238E27FC236}">
                <a16:creationId xmlns:a16="http://schemas.microsoft.com/office/drawing/2014/main" xmlns="" id="{4C44E562-345E-49CF-876D-C82BDCC146B4}"/>
              </a:ext>
            </a:extLst>
          </p:cNvPr>
          <p:cNvSpPr/>
          <p:nvPr/>
        </p:nvSpPr>
        <p:spPr>
          <a:xfrm>
            <a:off x="4845658" y="37917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8264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5" y="107092"/>
            <a:ext cx="8699157" cy="48932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83" y="5126241"/>
            <a:ext cx="5858693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74" y="5481784"/>
            <a:ext cx="4292139" cy="12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3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7649823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사용 쿠폰 리스트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사용처 클릭시 해당 상품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020721881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사용쿠폰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069791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:a16="http://schemas.microsoft.com/office/drawing/2014/main" xmlns="" id="{14615CCF-18BE-4CF4-B576-F680492D6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742638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0" name="직사각형 39">
            <a:extLst>
              <a:ext uri="{FF2B5EF4-FFF2-40B4-BE49-F238E27FC236}">
                <a16:creationId xmlns:a16="http://schemas.microsoft.com/office/drawing/2014/main" xmlns="" id="{D8E51298-DA7B-4C8D-BF07-2C9BE5FC143D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42" name="직사각형 39">
            <a:extLst>
              <a:ext uri="{FF2B5EF4-FFF2-40B4-BE49-F238E27FC236}">
                <a16:creationId xmlns:a16="http://schemas.microsoft.com/office/drawing/2014/main" xmlns="" id="{D94076E1-5DDD-45B8-8863-F00D19A5ECDC}"/>
              </a:ext>
            </a:extLst>
          </p:cNvPr>
          <p:cNvSpPr/>
          <p:nvPr/>
        </p:nvSpPr>
        <p:spPr>
          <a:xfrm>
            <a:off x="1634289" y="2515596"/>
            <a:ext cx="5218452" cy="313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최준범님의</a:t>
            </a:r>
            <a:r>
              <a:rPr lang="en-US" altLang="ko-KR" dirty="0"/>
              <a:t> </a:t>
            </a:r>
            <a:r>
              <a:rPr lang="ko-KR" altLang="en-US" dirty="0"/>
              <a:t>사용쿠폰</a:t>
            </a:r>
            <a:endParaRPr lang="en-US" altLang="ko-KR" dirty="0"/>
          </a:p>
          <a:p>
            <a:pPr>
              <a:defRPr sz="1500"/>
            </a:pPr>
            <a:endParaRPr lang="en-US" altLang="ko-KR" dirty="0"/>
          </a:p>
        </p:txBody>
      </p:sp>
      <p:graphicFrame>
        <p:nvGraphicFramePr>
          <p:cNvPr id="43" name="Table 2">
            <a:extLst>
              <a:ext uri="{FF2B5EF4-FFF2-40B4-BE49-F238E27FC236}">
                <a16:creationId xmlns:a16="http://schemas.microsoft.com/office/drawing/2014/main" xmlns="" id="{B367CAC9-29A5-4744-9F3E-F18970243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47545"/>
              </p:ext>
            </p:extLst>
          </p:nvPr>
        </p:nvGraphicFramePr>
        <p:xfrm>
          <a:off x="1976292" y="3588711"/>
          <a:ext cx="4534445" cy="120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213033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</a:tblGrid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생일축하쿠폰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2020-03-01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</a:tbl>
          </a:graphicData>
        </a:graphic>
      </p:graphicFrame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14049286-0D4B-41E8-84D1-F39D8F6848B0}"/>
              </a:ext>
            </a:extLst>
          </p:cNvPr>
          <p:cNvSpPr/>
          <p:nvPr/>
        </p:nvSpPr>
        <p:spPr>
          <a:xfrm>
            <a:off x="1785671" y="33656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145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13" y="205946"/>
            <a:ext cx="9241024" cy="51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83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6264828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23195316"/>
              </p:ext>
            </p:extLst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978031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:a16="http://schemas.microsoft.com/office/drawing/2014/main" xmlns="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63C6EBD3-EE76-4A4E-A009-555C41B64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190757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:a16="http://schemas.microsoft.com/office/drawing/2014/main" xmlns="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:a16="http://schemas.microsoft.com/office/drawing/2014/main" xmlns="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6246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56" y="179344"/>
            <a:ext cx="8921579" cy="50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0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="" xmlns:a16="http://schemas.microsoft.com/office/drawing/2014/main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="" xmlns:a16="http://schemas.microsoft.com/office/drawing/2014/main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="" xmlns:a16="http://schemas.microsoft.com/office/drawing/2014/main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="" xmlns:a16="http://schemas.microsoft.com/office/drawing/2014/main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="" xmlns:a16="http://schemas.microsoft.com/office/drawing/2014/main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="" xmlns:a16="http://schemas.microsoft.com/office/drawing/2014/main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</a:t>
            </a:r>
          </a:p>
          <a:p>
            <a:pPr algn="ctr"/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 flipV="1">
            <a:off x="957867" y="425603"/>
            <a:ext cx="878040" cy="280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46" idx="1"/>
          </p:cNvCxnSpPr>
          <p:nvPr/>
        </p:nvCxnSpPr>
        <p:spPr>
          <a:xfrm flipV="1">
            <a:off x="957867" y="979317"/>
            <a:ext cx="878040" cy="22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246" idx="1"/>
          </p:cNvCxnSpPr>
          <p:nvPr/>
        </p:nvCxnSpPr>
        <p:spPr>
          <a:xfrm flipV="1">
            <a:off x="957867" y="1533031"/>
            <a:ext cx="878040" cy="169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230" idx="1"/>
          </p:cNvCxnSpPr>
          <p:nvPr/>
        </p:nvCxnSpPr>
        <p:spPr>
          <a:xfrm flipV="1">
            <a:off x="957867" y="2086745"/>
            <a:ext cx="878040" cy="11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14" idx="1"/>
          </p:cNvCxnSpPr>
          <p:nvPr/>
        </p:nvCxnSpPr>
        <p:spPr>
          <a:xfrm>
            <a:off x="957867" y="3231325"/>
            <a:ext cx="878040" cy="328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32" idx="1"/>
          </p:cNvCxnSpPr>
          <p:nvPr/>
        </p:nvCxnSpPr>
        <p:spPr>
          <a:xfrm>
            <a:off x="957867" y="3231325"/>
            <a:ext cx="878040" cy="217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17" idx="1"/>
          </p:cNvCxnSpPr>
          <p:nvPr/>
        </p:nvCxnSpPr>
        <p:spPr>
          <a:xfrm>
            <a:off x="957867" y="3231325"/>
            <a:ext cx="878040" cy="16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56" idx="1"/>
          </p:cNvCxnSpPr>
          <p:nvPr/>
        </p:nvCxnSpPr>
        <p:spPr>
          <a:xfrm>
            <a:off x="957867" y="3231325"/>
            <a:ext cx="878040" cy="10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49" y="243946"/>
            <a:ext cx="8900115" cy="48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6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43988684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90837406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58666324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클릭 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12766374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리스트를 클릭 시 다른 페이지로 이동하지 않고 아래에 내용이 </a:t>
                      </a:r>
                      <a:r>
                        <a:rPr lang="ko-KR" altLang="en-US" sz="1300" b="0" u="none" strike="noStrike" cap="none" dirty="0" err="1"/>
                        <a:t>펼쳐짐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 err="1"/>
                        <a:t>드랍다운</a:t>
                      </a:r>
                      <a:r>
                        <a:rPr lang="ko-KR" altLang="en-US" sz="1300" b="0" u="none" strike="noStrike" cap="none" dirty="0"/>
                        <a:t> 형식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펼쳐진 </a:t>
                      </a:r>
                      <a:r>
                        <a:rPr lang="ko-KR" altLang="en-US" sz="1300" b="0" u="none" strike="noStrike" cap="none" dirty="0" err="1"/>
                        <a:t>글내용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31A161F-BC65-4CD5-BEB5-E521EFEF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4" y="1312649"/>
            <a:ext cx="8088029" cy="5347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BB8FD5D-124C-4F16-AABE-2F9F80B05150}"/>
              </a:ext>
            </a:extLst>
          </p:cNvPr>
          <p:cNvSpPr/>
          <p:nvPr/>
        </p:nvSpPr>
        <p:spPr>
          <a:xfrm>
            <a:off x="2039853" y="13559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457725F-8F89-41C5-BC5A-372DABCF5B41}"/>
              </a:ext>
            </a:extLst>
          </p:cNvPr>
          <p:cNvSpPr/>
          <p:nvPr/>
        </p:nvSpPr>
        <p:spPr>
          <a:xfrm>
            <a:off x="540404" y="205538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7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28" y="152399"/>
            <a:ext cx="8149694" cy="65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54728" y="1557867"/>
            <a:ext cx="8149694" cy="728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934" y="1331893"/>
            <a:ext cx="144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FAQ, Q&amp;A</a:t>
            </a:r>
            <a:r>
              <a:rPr lang="ko-KR" altLang="en-US" sz="1400" dirty="0" smtClean="0"/>
              <a:t>페이지로 이동 가능한 </a:t>
            </a:r>
            <a:r>
              <a:rPr lang="ko-KR" altLang="en-US" sz="1400" dirty="0" err="1" smtClean="0"/>
              <a:t>네비게이션</a:t>
            </a:r>
            <a:r>
              <a:rPr lang="ko-KR" altLang="en-US" sz="1400" dirty="0" smtClean="0"/>
              <a:t> 메뉴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06400" y="3702560"/>
            <a:ext cx="1448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공지사항을 </a:t>
            </a:r>
            <a:r>
              <a:rPr lang="en-US" altLang="ko-KR" sz="1400" dirty="0" smtClean="0"/>
              <a:t>list</a:t>
            </a:r>
            <a:r>
              <a:rPr lang="ko-KR" altLang="en-US" sz="1400" dirty="0" smtClean="0"/>
              <a:t>형식으로 보여줌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55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-9041"/>
            <a:ext cx="7312353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48467" y="1727200"/>
            <a:ext cx="6781800" cy="61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22310" y="1727199"/>
            <a:ext cx="142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 시 슬라이드가 펼쳐지며 공지사항의 내용을 확인할 수 있음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70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-9041"/>
            <a:ext cx="7312353" cy="67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48467" y="1727200"/>
            <a:ext cx="6781800" cy="618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5043" y="2605962"/>
            <a:ext cx="1997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P4notice </a:t>
            </a:r>
            <a:r>
              <a:rPr lang="ko-KR" altLang="en-US" sz="1200" dirty="0" smtClean="0"/>
              <a:t>테이블에서 해당 내용을 저장</a:t>
            </a:r>
            <a:endParaRPr lang="en-US" altLang="ko-KR" sz="1200" dirty="0" smtClean="0"/>
          </a:p>
          <a:p>
            <a:r>
              <a:rPr lang="ko-KR" altLang="en-US" sz="1200" dirty="0" smtClean="0"/>
              <a:t>공지사항 관리자 페이지를 통해 데이터베이스에 등록 가능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075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" y="3890963"/>
            <a:ext cx="9904413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38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39548153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6791607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/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3631162"/>
              </p:ext>
            </p:extLst>
          </p:nvPr>
        </p:nvGraphicFramePr>
        <p:xfrm>
          <a:off x="8843382" y="836712"/>
          <a:ext cx="2952330" cy="6480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en-US" altLang="ko-KR" sz="1300" b="0" u="none" strike="noStrike" cap="none" dirty="0"/>
                        <a:t>FAQ </a:t>
                      </a:r>
                      <a:r>
                        <a:rPr lang="ko-KR" altLang="en-US" sz="1300" b="0" u="none" strike="noStrike" cap="none"/>
                        <a:t>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5734FE2-228B-4622-A54F-E5372719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8" y="1478604"/>
            <a:ext cx="8164052" cy="4359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79FAC5A-0B29-48B3-BA5A-5B269A6BD7C5}"/>
              </a:ext>
            </a:extLst>
          </p:cNvPr>
          <p:cNvSpPr/>
          <p:nvPr/>
        </p:nvSpPr>
        <p:spPr>
          <a:xfrm>
            <a:off x="39628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53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27867" y="4021667"/>
            <a:ext cx="7577666" cy="2700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4958" y="4487332"/>
            <a:ext cx="223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직관성을</a:t>
            </a:r>
            <a:r>
              <a:rPr lang="ko-KR" altLang="en-US" sz="1400" dirty="0" smtClean="0"/>
              <a:t> 높이기 위해 이미지와 </a:t>
            </a:r>
            <a:r>
              <a:rPr lang="en-US" altLang="ko-KR" sz="1400" dirty="0" smtClean="0"/>
              <a:t>FAQ, </a:t>
            </a:r>
            <a:r>
              <a:rPr lang="ko-KR" altLang="en-US" sz="1400" dirty="0" smtClean="0"/>
              <a:t>이용가이드를 함께 제공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885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3999" y="3624844"/>
            <a:ext cx="272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P4FAQ </a:t>
            </a:r>
            <a:r>
              <a:rPr lang="ko-KR" altLang="en-US" sz="1400" dirty="0" smtClean="0"/>
              <a:t>테이블에 데이터를 저장하며 </a:t>
            </a:r>
            <a:r>
              <a:rPr lang="en-US" altLang="ko-KR" sz="1400" dirty="0" smtClean="0"/>
              <a:t>FAQ</a:t>
            </a:r>
            <a:r>
              <a:rPr lang="ko-KR" altLang="en-US" sz="1400" dirty="0" smtClean="0"/>
              <a:t>관리자 페이지에서 데이터베이스에 추가 가능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4363508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6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0703653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02261262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8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60364826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613889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FA667DC-B86D-4A21-B825-455F270F4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5" y="1291544"/>
            <a:ext cx="8506558" cy="5369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DA0DD91-C68B-4154-82B9-8D45D870D607}"/>
              </a:ext>
            </a:extLst>
          </p:cNvPr>
          <p:cNvSpPr/>
          <p:nvPr/>
        </p:nvSpPr>
        <p:spPr>
          <a:xfrm>
            <a:off x="131322" y="1195202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28DBDDD-C437-403D-9A7D-EB021E13C2D4}"/>
              </a:ext>
            </a:extLst>
          </p:cNvPr>
          <p:cNvSpPr/>
          <p:nvPr/>
        </p:nvSpPr>
        <p:spPr>
          <a:xfrm>
            <a:off x="7861568" y="1556396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04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776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QN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0"/>
            <a:ext cx="7859712" cy="68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3048095"/>
            <a:ext cx="2408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Radio</a:t>
            </a:r>
            <a:r>
              <a:rPr lang="ko-KR" altLang="en-US" sz="1400" dirty="0" smtClean="0"/>
              <a:t>버튼을 리스트로 구성해서 제출시 </a:t>
            </a:r>
            <a:r>
              <a:rPr lang="ko-KR" altLang="en-US" sz="1400" dirty="0" err="1" smtClean="0"/>
              <a:t>쿼리문으로</a:t>
            </a:r>
            <a:r>
              <a:rPr lang="ko-KR" altLang="en-US" sz="1400" dirty="0" smtClean="0"/>
              <a:t> 넘길 수 있게 구성</a:t>
            </a:r>
            <a:endParaRPr lang="en-US" altLang="ko-KR" sz="1400" dirty="0" smtClean="0"/>
          </a:p>
        </p:txBody>
      </p:sp>
      <p:pic>
        <p:nvPicPr>
          <p:cNvPr id="7171" name="Picture 3" descr="C:\Users\ezen-033\Desktop\QN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343400"/>
            <a:ext cx="6573838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095500"/>
            <a:ext cx="19621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클릭 시 슬라이드형식으로 확인 할 수 있고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등록된 질문들은</a:t>
            </a:r>
            <a:endParaRPr lang="en-US" altLang="ko-KR" sz="1400" dirty="0" smtClean="0"/>
          </a:p>
          <a:p>
            <a:r>
              <a:rPr lang="en-US" altLang="ko-KR" sz="1400" dirty="0" smtClean="0"/>
              <a:t>P4QNA </a:t>
            </a:r>
            <a:r>
              <a:rPr lang="ko-KR" altLang="en-US" sz="1400" dirty="0" smtClean="0"/>
              <a:t>테이블에서 관리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69593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0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676539369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4063021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2906001"/>
            <a:ext cx="2752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데이터는</a:t>
            </a:r>
            <a:endParaRPr lang="en-US" altLang="ko-KR" sz="1400" dirty="0" smtClean="0"/>
          </a:p>
          <a:p>
            <a:r>
              <a:rPr lang="en-US" altLang="ko-KR" sz="1400" dirty="0" smtClean="0"/>
              <a:t>P4req_item </a:t>
            </a:r>
            <a:r>
              <a:rPr lang="ko-KR" altLang="en-US" sz="1400" dirty="0" smtClean="0"/>
              <a:t>테이블에 저장</a:t>
            </a:r>
            <a:r>
              <a:rPr lang="en-US" altLang="ko-KR" sz="1400" dirty="0" smtClean="0"/>
              <a:t>,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빌리기 등록을 통해서 데이터베이스에 등록가능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2050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311501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544173032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xmlns="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xmlns="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:a16="http://schemas.microsoft.com/office/drawing/2014/main" xmlns="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:a16="http://schemas.microsoft.com/office/drawing/2014/main" xmlns="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빌리기상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94" y="85725"/>
            <a:ext cx="8313551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3325" y="4086225"/>
            <a:ext cx="3924020" cy="11620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4775" y="4079825"/>
            <a:ext cx="31432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등록한 상품 보여주기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이미 등록한 상품의 링크를 통해 대여 등록 가능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등록된 상품은 하단에서 확인 가능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3505199" y="5248274"/>
            <a:ext cx="7972145" cy="15144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2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76668176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803778662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896127959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9619598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7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336655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39466215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760567831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10143088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7" y="2119625"/>
            <a:ext cx="8113531" cy="108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44" y="3417223"/>
            <a:ext cx="6115050" cy="2895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4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9802603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57355409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322122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484891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90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7180211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19749822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41" y="1056322"/>
            <a:ext cx="6683707" cy="422225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3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2938540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5851166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92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95090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6181903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5" y="3865684"/>
            <a:ext cx="7905750" cy="2590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2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186691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1016050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28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9583802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87798959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2" y="97823"/>
            <a:ext cx="8613655" cy="65731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41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이번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주차 목표를 거의 완료 한 것 같음</a:t>
            </a:r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의 활용도가 아직은 미흡 </a:t>
            </a:r>
            <a:r>
              <a:rPr lang="en-US" altLang="ko-KR" dirty="0" smtClean="0"/>
              <a:t>- &gt; </a:t>
            </a:r>
            <a:r>
              <a:rPr lang="ko-KR" altLang="en-US" dirty="0" smtClean="0"/>
              <a:t>다음주에 좀 더</a:t>
            </a:r>
            <a:endParaRPr lang="en-US" altLang="ko-KR" dirty="0" smtClean="0"/>
          </a:p>
          <a:p>
            <a:r>
              <a:rPr lang="ko-KR" altLang="en-US" dirty="0" smtClean="0"/>
              <a:t>본인 분담 파트가 바뀌면서 다양한 데이터베이스를 쓸 수 있어 </a:t>
            </a:r>
            <a:r>
              <a:rPr lang="ko-KR" altLang="en-US" smtClean="0"/>
              <a:t>이해도를 높여가는데 </a:t>
            </a:r>
            <a:r>
              <a:rPr lang="ko-KR" altLang="en-US" dirty="0" smtClean="0"/>
              <a:t>도움이 되었음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다음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 화면구현 </a:t>
            </a:r>
            <a:r>
              <a:rPr lang="en-US" altLang="ko-KR" dirty="0"/>
              <a:t>80% </a:t>
            </a:r>
            <a:r>
              <a:rPr lang="ko-KR" altLang="en-US" dirty="0"/>
              <a:t>완료</a:t>
            </a:r>
            <a:r>
              <a:rPr lang="en-US" altLang="ko-KR" dirty="0"/>
              <a:t>, DB</a:t>
            </a:r>
            <a:r>
              <a:rPr lang="ko-KR" altLang="en-US" dirty="0"/>
              <a:t>설계 마무리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</a:t>
            </a:r>
            <a:r>
              <a:rPr lang="en-US" altLang="ko-KR" dirty="0"/>
              <a:t>/</a:t>
            </a:r>
            <a:r>
              <a:rPr lang="ko-KR" altLang="en-US" dirty="0" err="1"/>
              <a:t>안드로이드</a:t>
            </a:r>
            <a:r>
              <a:rPr lang="ko-KR" altLang="en-US" dirty="0"/>
              <a:t> 화면 구현 완료</a:t>
            </a:r>
            <a:r>
              <a:rPr lang="en-US" altLang="ko-KR" dirty="0"/>
              <a:t>, SQL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프로젝트 완성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이번 주 이슈 및 다음 주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8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595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750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71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2511</Words>
  <Application>Microsoft Office PowerPoint</Application>
  <PresentationFormat>사용자 지정</PresentationFormat>
  <Paragraphs>1185</Paragraphs>
  <Slides>98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99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이번 주 이슈 및 다음 주 계획</vt:lpstr>
      <vt:lpstr>감사합니다 :^)</vt:lpstr>
      <vt:lpstr>화면설계서</vt:lpstr>
      <vt:lpstr>화면설계서</vt:lpstr>
      <vt:lpstr>화면설계서</vt:lpstr>
      <vt:lpstr>화면설계서</vt:lpstr>
      <vt:lpstr>화면설계서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26</cp:revision>
  <dcterms:created xsi:type="dcterms:W3CDTF">2020-03-05T07:09:16Z</dcterms:created>
  <dcterms:modified xsi:type="dcterms:W3CDTF">2020-03-12T08:44:22Z</dcterms:modified>
</cp:coreProperties>
</file>